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9" r:id="rId2"/>
    <p:sldId id="270" r:id="rId3"/>
    <p:sldId id="274" r:id="rId4"/>
    <p:sldId id="276" r:id="rId5"/>
    <p:sldId id="277" r:id="rId6"/>
    <p:sldId id="278" r:id="rId7"/>
    <p:sldId id="279" r:id="rId8"/>
    <p:sldId id="281" r:id="rId9"/>
    <p:sldId id="282" r:id="rId10"/>
    <p:sldId id="275" r:id="rId11"/>
    <p:sldId id="271" r:id="rId12"/>
    <p:sldId id="273" r:id="rId13"/>
    <p:sldId id="272" r:id="rId14"/>
    <p:sldId id="283" r:id="rId15"/>
    <p:sldId id="284" r:id="rId16"/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5" r:id="rId24"/>
    <p:sldId id="263" r:id="rId25"/>
    <p:sldId id="266" r:id="rId26"/>
    <p:sldId id="268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/>
    <p:restoredTop sz="80732" autoAdjust="0"/>
  </p:normalViewPr>
  <p:slideViewPr>
    <p:cSldViewPr snapToGrid="0">
      <p:cViewPr varScale="1">
        <p:scale>
          <a:sx n="100" d="100"/>
          <a:sy n="100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91BCF-0283-467C-85DF-136BA4C8037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0053E-782F-4F88-91C9-2B3129874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54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Monto Carlo Tree Search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中的一个核心算法（在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之前的各种围棋程序基本都基于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核心思想是基于反复的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episode sampling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高效地建立一棵树状结构，高效体现在其重点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较优的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，且兼顾了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。树建立好之后，每个节点记录了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Q-value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信息，直接可用于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决策。几个步骤如下：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：基于棋局当前的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的一个叶子节点，每个节点存储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Q-value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（以及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probability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 count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Q-value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的初始值通过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 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Expansion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：当叶节点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 count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大于某个阈值，继续从深度上拓展该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policy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Q-value with one random rollout result, and update value of state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visit count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Q-value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0053E-782F-4F88-91C9-2B312987416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317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 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的第一步训练：基于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knowledge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（专业棋手的落子），使用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，有监督学习人类的落子（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Q-value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），就是一个分类问题； 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 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的第二步训练：在第一步有监督学习到的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参数基础上，使用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self-play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（不同的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）进行对弈，基于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 Gradient RL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进一步优化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 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训练：学习每个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的赢面，使用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 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一样的网络结构（除输出层），基于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 value-based RL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进行训练 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将学习到的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 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probability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，指导子节点的选择。将学习到的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probability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，结合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的结果，一起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各个节点的信息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0053E-782F-4F88-91C9-2B312987416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49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 Zero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最大的不同是将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的建立过程和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的训练融合在一起，互相迭代（而不是像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中先单独训练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，再将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灌到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中）。第一，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Q-value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eposide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self-play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的胜负一起指导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trust 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）；第二，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Q-value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self-play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；第三，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的预估结果迭代地作为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Q-value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probability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（而不是第一版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中一次性地加入）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0053E-782F-4F88-91C9-2B312987416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45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随机初始化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（注意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共享一个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），初始化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（各个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的信息）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如下几个步骤不断迭代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在当前棋局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下，基于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，指导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self-play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基于上一轮的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参数，指导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Q-value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probability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一盘棋结束，基于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eposide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的胜负（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），以及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Q-value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，指导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参数的迭代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0053E-782F-4F88-91C9-2B312987416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63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在解决无即时反馈问题上的能力扩宽了想象力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expert move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进行学习，这个我也觉得比较好理解，围棋本质就是有限空间的解搜索问题，在有强大计算能力和好的算法时，不依赖人的数据理论上是可行的（况且确实有被人类带入狭隘解空间的风险，本来就是要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掉人类的）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适用性：围棋是一个非常有确定性的问题，一方面输赢的定义很明确，另一方面除了落子没有其他因素影响到棋局；而很多我们在滴滴遇到的问题并没有如此简单；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理论和实践的工作都用到了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，以及左右互搏迭代的思想，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Zero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也是。该思想值得在工作创新中重视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的重要性，不仅是集群和计算能力，更多的是通过所谓的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tricks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（其实大多是从数据中发现问题）解决仅有理论或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搞不定的问题（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DQN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体现的淋漓尽致）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的复杂性是降低了（算法过程、计算需求、网络），更简洁却更好地解决问题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0053E-782F-4F88-91C9-2B312987416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78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75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59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53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18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93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71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42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1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60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96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58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8AC46-1BFB-4971-93AC-F12A43CC4882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78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F547-72A6-4B2A-B7F2-C2E3376E6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類神經網路期中報告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8847-F66D-471C-BF78-780C4CBED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0" y="4371975"/>
            <a:ext cx="4114800" cy="1047750"/>
          </a:xfrm>
        </p:spPr>
        <p:txBody>
          <a:bodyPr/>
          <a:lstStyle/>
          <a:p>
            <a:pPr algn="l"/>
            <a:r>
              <a:rPr lang="en-US" altLang="zh-CN" dirty="0"/>
              <a:t>M10715809 CHOI HYUNMIN </a:t>
            </a:r>
          </a:p>
          <a:p>
            <a:pPr algn="l"/>
            <a:r>
              <a:rPr lang="en-US" altLang="zh-CN" dirty="0"/>
              <a:t>M10715812 </a:t>
            </a:r>
            <a:r>
              <a:rPr lang="zh-CN" altLang="en-US" dirty="0"/>
              <a:t>張天佑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80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我們最直接的作法就是將這些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全部</a:t>
            </a:r>
            <a:r>
              <a:rPr kumimoji="1" lang="en-US" altLang="zh-CN" dirty="0"/>
              <a:t>merge</a:t>
            </a:r>
            <a:r>
              <a:rPr kumimoji="1" lang="zh-CN" altLang="en-US" dirty="0"/>
              <a:t>在一起</a:t>
            </a:r>
            <a:endParaRPr kumimoji="1" lang="en-US" altLang="zh-CN" dirty="0"/>
          </a:p>
          <a:p>
            <a:r>
              <a:rPr kumimoji="1" lang="zh-CN" altLang="en-US" dirty="0"/>
              <a:t>那麼在考慮這些問題的時候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會對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做清洗動作</a:t>
            </a:r>
            <a:endParaRPr kumimoji="1" lang="en-US" altLang="zh-TW" dirty="0"/>
          </a:p>
          <a:p>
            <a:r>
              <a:rPr kumimoji="1" lang="zh-CN" altLang="en-US" dirty="0"/>
              <a:t>比如</a:t>
            </a:r>
            <a:r>
              <a:rPr kumimoji="1" lang="zh-TW" altLang="en-US" dirty="0"/>
              <a:t> </a:t>
            </a:r>
            <a:r>
              <a:rPr kumimoji="1" lang="zh-CN" altLang="en-US" dirty="0"/>
              <a:t>座標點的處理</a:t>
            </a:r>
            <a:r>
              <a:rPr kumimoji="1" lang="zh-TW" altLang="en-US" dirty="0"/>
              <a:t>，</a:t>
            </a:r>
            <a:r>
              <a:rPr kumimoji="1" lang="en-US" altLang="zh-TW" dirty="0"/>
              <a:t>plan</a:t>
            </a:r>
            <a:r>
              <a:rPr kumimoji="1" lang="zh-CN" altLang="en-US" dirty="0"/>
              <a:t>的處理</a:t>
            </a:r>
            <a:endParaRPr kumimoji="1" lang="en-US" altLang="zh-TW" dirty="0"/>
          </a:p>
          <a:p>
            <a:r>
              <a:rPr kumimoji="1" lang="en-US" altLang="zh-TW" dirty="0" err="1"/>
              <a:t>train_query</a:t>
            </a:r>
            <a:r>
              <a:rPr kumimoji="1" lang="zh-CN" altLang="en-US" dirty="0"/>
              <a:t>行數不一樣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所以我們需要對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部分以</a:t>
            </a:r>
            <a:r>
              <a:rPr kumimoji="1" lang="en-US" altLang="zh-TW" dirty="0"/>
              <a:t>0</a:t>
            </a:r>
            <a:r>
              <a:rPr kumimoji="1" lang="zh-CN" altLang="en-US" dirty="0"/>
              <a:t>填充</a:t>
            </a:r>
            <a:endParaRPr kumimoji="1" lang="en-US" altLang="zh-TW" dirty="0"/>
          </a:p>
          <a:p>
            <a:r>
              <a:rPr kumimoji="1" lang="en-US" altLang="zh-TW" dirty="0"/>
              <a:t>Mode</a:t>
            </a:r>
            <a:r>
              <a:rPr kumimoji="1" lang="zh-TW" altLang="en-US" dirty="0"/>
              <a:t> </a:t>
            </a:r>
            <a:r>
              <a:rPr kumimoji="1" lang="zh-CN" altLang="en-US" dirty="0"/>
              <a:t>部分自然會被當成</a:t>
            </a:r>
            <a:r>
              <a:rPr kumimoji="1" lang="en-US" altLang="zh-CN" dirty="0"/>
              <a:t>label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2405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5B6B6-FD18-814D-80B4-424AF769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處理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D34FB-C38A-DD4D-BB04-8F634E2B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座標以及</a:t>
            </a:r>
            <a:r>
              <a:rPr kumimoji="1" lang="en-US" altLang="zh-CN" dirty="0"/>
              <a:t>plan</a:t>
            </a:r>
            <a:r>
              <a:rPr kumimoji="1" lang="zh-CN" altLang="en-US" dirty="0"/>
              <a:t>處理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我們會將多餘的符號去除</a:t>
            </a:r>
            <a:r>
              <a:rPr kumimoji="1" lang="zh-TW" altLang="en-US" dirty="0"/>
              <a:t> </a:t>
            </a:r>
            <a:r>
              <a:rPr kumimoji="1" lang="zh-CN" altLang="en-US"/>
              <a:t>例如</a:t>
            </a:r>
            <a:r>
              <a:rPr kumimoji="1" lang="zh-TW" altLang="en-US" dirty="0"/>
              <a:t>：</a:t>
            </a:r>
            <a:r>
              <a:rPr kumimoji="1" lang="en-US" altLang="zh-TW" dirty="0"/>
              <a:t>distance</a:t>
            </a:r>
            <a:r>
              <a:rPr kumimoji="1" lang="zh-TW" altLang="en-US" dirty="0"/>
              <a:t> </a:t>
            </a:r>
            <a:r>
              <a:rPr kumimoji="1" lang="zh-CN" altLang="en-US" dirty="0"/>
              <a:t>字符全部</a:t>
            </a:r>
            <a:r>
              <a:rPr kumimoji="1" lang="en-US" altLang="zh-CN" dirty="0"/>
              <a:t>clear</a:t>
            </a:r>
            <a:endParaRPr kumimoji="1" lang="en-US" altLang="zh-TW" dirty="0"/>
          </a:p>
          <a:p>
            <a:r>
              <a:rPr kumimoji="1" lang="zh-CN" altLang="en-US" dirty="0"/>
              <a:t>初期階段我們打算</a:t>
            </a:r>
            <a:r>
              <a:rPr kumimoji="1" lang="en-US" altLang="zh-CN" dirty="0"/>
              <a:t>feed</a:t>
            </a:r>
            <a:r>
              <a:rPr kumimoji="1" lang="zh-CN" altLang="en-US" dirty="0"/>
              <a:t>所有</a:t>
            </a:r>
            <a:r>
              <a:rPr kumimoji="1" lang="en-US" altLang="zh-CN" dirty="0"/>
              <a:t>feature</a:t>
            </a:r>
            <a:r>
              <a:rPr kumimoji="1" lang="zh-TW" altLang="en-US" dirty="0"/>
              <a:t>，</a:t>
            </a:r>
            <a:r>
              <a:rPr kumimoji="1" lang="zh-CN" altLang="en-US" dirty="0"/>
              <a:t>那在數據處理中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我們會考慮全部丟進去</a:t>
            </a:r>
            <a:endParaRPr kumimoji="1" lang="en-US" altLang="zh-TW" dirty="0"/>
          </a:p>
          <a:p>
            <a:r>
              <a:rPr kumimoji="1" lang="zh-CN" altLang="en-US" dirty="0"/>
              <a:t>那麼後期我們會將不太重要的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去除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再用相同的</a:t>
            </a:r>
            <a:r>
              <a:rPr kumimoji="1" lang="en-US" altLang="zh-CN" dirty="0"/>
              <a:t>data</a:t>
            </a:r>
            <a:r>
              <a:rPr kumimoji="1" lang="zh-TW" altLang="en-US" dirty="0"/>
              <a:t> </a:t>
            </a:r>
            <a:r>
              <a:rPr kumimoji="1" lang="zh-CN" altLang="en-US" dirty="0"/>
              <a:t>丟進不同的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訓練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779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8943-5520-477F-A362-BAA010C0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工作環境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98A48-F4DC-433F-8D54-EB295EFFC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Python</a:t>
            </a:r>
          </a:p>
          <a:p>
            <a:r>
              <a:rPr lang="en-US" altLang="zh-CN" dirty="0" err="1"/>
              <a:t>Pytorch</a:t>
            </a:r>
            <a:r>
              <a:rPr lang="en-US" altLang="zh-CN" dirty="0"/>
              <a:t> &amp; </a:t>
            </a:r>
            <a:r>
              <a:rPr lang="en-US" altLang="zh-CN" dirty="0" err="1"/>
              <a:t>keras</a:t>
            </a:r>
            <a:endParaRPr lang="en-US" altLang="zh-CN" dirty="0"/>
          </a:p>
          <a:p>
            <a:r>
              <a:rPr lang="en-US" altLang="zh-CN" dirty="0" err="1"/>
              <a:t>sklearn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52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7C5A0-AC5C-EF4C-A667-733DD341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初期嘗試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2416-A0AD-3F4B-BB7F-3ADD0EC0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經過初期簡單的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處理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我們得到的結果</a:t>
            </a:r>
            <a:endParaRPr kumimoji="1" lang="en-US" altLang="zh-TW" dirty="0"/>
          </a:p>
          <a:p>
            <a:r>
              <a:rPr kumimoji="1" lang="en-US" altLang="zh-CN" dirty="0" err="1"/>
              <a:t>nn</a:t>
            </a:r>
            <a:r>
              <a:rPr kumimoji="1" lang="zh-CN" altLang="en-US" dirty="0"/>
              <a:t>得到的結果是</a:t>
            </a:r>
            <a:r>
              <a:rPr kumimoji="1" lang="en-US" altLang="zh-CN" dirty="0"/>
              <a:t>0.64</a:t>
            </a:r>
            <a:r>
              <a:rPr kumimoji="1" lang="zh-TW" altLang="en-US" dirty="0"/>
              <a:t>，</a:t>
            </a:r>
            <a:r>
              <a:rPr kumimoji="1" lang="en-US" altLang="zh-TW" dirty="0" err="1"/>
              <a:t>randomforest</a:t>
            </a:r>
            <a:r>
              <a:rPr kumimoji="1" lang="zh-CN" altLang="en-US" dirty="0"/>
              <a:t>得到結果最好為</a:t>
            </a:r>
            <a:r>
              <a:rPr kumimoji="1" lang="en-US" altLang="zh-TW" dirty="0"/>
              <a:t>0.67</a:t>
            </a:r>
          </a:p>
          <a:p>
            <a:r>
              <a:rPr kumimoji="1" lang="zh-CN" altLang="en-US" dirty="0"/>
              <a:t>所以在後面的數據處理中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會考慮先在</a:t>
            </a:r>
            <a:r>
              <a:rPr kumimoji="1" lang="en-US" altLang="zh-CN" dirty="0" err="1"/>
              <a:t>randomforest</a:t>
            </a:r>
            <a:r>
              <a:rPr kumimoji="1" lang="zh-CN" altLang="en-US" dirty="0"/>
              <a:t>中進行更多數據處理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5DD56E-E058-4EF7-96FF-ADBC3A48F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28530"/>
              </p:ext>
            </p:extLst>
          </p:nvPr>
        </p:nvGraphicFramePr>
        <p:xfrm>
          <a:off x="5375934" y="3429000"/>
          <a:ext cx="4826400" cy="2246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800">
                  <a:extLst>
                    <a:ext uri="{9D8B030D-6E8A-4147-A177-3AD203B41FA5}">
                      <a16:colId xmlns:a16="http://schemas.microsoft.com/office/drawing/2014/main" val="1415489332"/>
                    </a:ext>
                  </a:extLst>
                </a:gridCol>
                <a:gridCol w="1608800">
                  <a:extLst>
                    <a:ext uri="{9D8B030D-6E8A-4147-A177-3AD203B41FA5}">
                      <a16:colId xmlns:a16="http://schemas.microsoft.com/office/drawing/2014/main" val="2072275839"/>
                    </a:ext>
                  </a:extLst>
                </a:gridCol>
                <a:gridCol w="1608800">
                  <a:extLst>
                    <a:ext uri="{9D8B030D-6E8A-4147-A177-3AD203B41FA5}">
                      <a16:colId xmlns:a16="http://schemas.microsoft.com/office/drawing/2014/main" val="3367823335"/>
                    </a:ext>
                  </a:extLst>
                </a:gridCol>
              </a:tblGrid>
              <a:tr h="38191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340639"/>
                  </a:ext>
                </a:extLst>
              </a:tr>
              <a:tr h="59836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0.64801565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727654"/>
                  </a:ext>
                </a:extLst>
              </a:tr>
              <a:tr h="598365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KNN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0.51807312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070463"/>
                  </a:ext>
                </a:extLst>
              </a:tr>
              <a:tr h="668345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RandomForest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0.67105452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4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03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7C5A0-AC5C-EF4C-A667-733DD341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初期小結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2416-A0AD-3F4B-BB7F-3ADD0EC0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經過簡單處理的</a:t>
            </a:r>
            <a:r>
              <a:rPr kumimoji="1" lang="en-US" altLang="zh-CN" dirty="0"/>
              <a:t>data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在</a:t>
            </a:r>
            <a:r>
              <a:rPr kumimoji="1" lang="en-US" altLang="zh-CN" dirty="0"/>
              <a:t>dense</a:t>
            </a:r>
            <a:r>
              <a:rPr kumimoji="1" lang="zh-CN" altLang="en-US" dirty="0"/>
              <a:t>中訓練得到還算可以的結果，後面會嘗試不同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組合</a:t>
            </a:r>
            <a:endParaRPr kumimoji="1" lang="en-US" altLang="zh-CN" dirty="0"/>
          </a:p>
          <a:p>
            <a:r>
              <a:rPr kumimoji="1" lang="zh-CN" altLang="en-US" dirty="0"/>
              <a:t>補 </a:t>
            </a:r>
            <a:r>
              <a:rPr kumimoji="1" lang="en-US" altLang="zh-CN" dirty="0"/>
              <a:t>0 </a:t>
            </a:r>
            <a:r>
              <a:rPr kumimoji="1" lang="zh-CN" altLang="en-US" dirty="0"/>
              <a:t>不是特別好的處理方式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26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7C5A0-AC5C-EF4C-A667-733DD341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未來數據分析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2416-A0AD-3F4B-BB7F-3ADD0EC0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研究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過程中，會發現一些特征，這些特征可以幫助分辨不同</a:t>
            </a:r>
            <a:r>
              <a:rPr kumimoji="1" lang="en-US" altLang="zh-CN" dirty="0"/>
              <a:t>mode</a:t>
            </a:r>
          </a:p>
          <a:p>
            <a:r>
              <a:rPr kumimoji="1" lang="en-US" altLang="zh-CN" dirty="0"/>
              <a:t>Mode3 </a:t>
            </a:r>
            <a:r>
              <a:rPr kumimoji="1" lang="zh-CN" altLang="en-US" dirty="0"/>
              <a:t>路徑一般很長，時間比較短，價格為</a:t>
            </a:r>
            <a:r>
              <a:rPr kumimoji="1" lang="en-US" altLang="zh-CN" dirty="0"/>
              <a:t>0 </a:t>
            </a:r>
            <a:r>
              <a:rPr kumimoji="1" lang="zh-CN" altLang="en-US" dirty="0"/>
              <a:t>，所以可以推斷</a:t>
            </a:r>
            <a:r>
              <a:rPr kumimoji="1" lang="en-US" altLang="zh-CN" dirty="0"/>
              <a:t>Mode3</a:t>
            </a:r>
            <a:r>
              <a:rPr kumimoji="1" lang="zh-CN" altLang="en-US" dirty="0"/>
              <a:t>為自駕</a:t>
            </a:r>
            <a:endParaRPr kumimoji="1" lang="en-US" altLang="zh-CN" dirty="0"/>
          </a:p>
          <a:p>
            <a:r>
              <a:rPr kumimoji="1" lang="en-US" altLang="zh-CN" dirty="0"/>
              <a:t>Mode4</a:t>
            </a:r>
            <a:r>
              <a:rPr kumimoji="1" lang="zh-CN" altLang="en-US" dirty="0"/>
              <a:t>與</a:t>
            </a:r>
            <a:r>
              <a:rPr kumimoji="1" lang="en-US" altLang="zh-CN" dirty="0"/>
              <a:t>Mode3</a:t>
            </a:r>
            <a:r>
              <a:rPr kumimoji="1" lang="zh-CN" altLang="en-US" dirty="0"/>
              <a:t>有相似之處，區別在於價格很貴，所以可以推斷</a:t>
            </a:r>
            <a:r>
              <a:rPr kumimoji="1" lang="en-US" altLang="zh-CN" dirty="0"/>
              <a:t>Mode4</a:t>
            </a:r>
            <a:r>
              <a:rPr kumimoji="1" lang="zh-CN" altLang="en-US" dirty="0"/>
              <a:t>為打車</a:t>
            </a:r>
            <a:endParaRPr kumimoji="1" lang="en-US" altLang="zh-CN" dirty="0"/>
          </a:p>
          <a:p>
            <a:r>
              <a:rPr kumimoji="1" lang="en-US" altLang="zh-CN" dirty="0"/>
              <a:t>Mode5</a:t>
            </a:r>
            <a:r>
              <a:rPr kumimoji="1" lang="zh-CN" altLang="en-US" dirty="0"/>
              <a:t>速度最慢，價格為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，很容易推斷為步行</a:t>
            </a:r>
            <a:endParaRPr kumimoji="1" lang="en-US" altLang="zh-CN" dirty="0"/>
          </a:p>
          <a:p>
            <a:r>
              <a:rPr kumimoji="1" lang="en-US" altLang="zh-CN" dirty="0"/>
              <a:t>Mode6</a:t>
            </a:r>
            <a:r>
              <a:rPr kumimoji="1" lang="zh-CN" altLang="en-US" dirty="0"/>
              <a:t>比</a:t>
            </a:r>
            <a:r>
              <a:rPr kumimoji="1" lang="en-US" altLang="zh-CN" dirty="0"/>
              <a:t>Mode5</a:t>
            </a:r>
            <a:r>
              <a:rPr kumimoji="1" lang="zh-CN" altLang="en-US" dirty="0"/>
              <a:t>快些，價格也為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，可以判斷為騎行</a:t>
            </a:r>
            <a:endParaRPr kumimoji="1" lang="en-US" altLang="zh-CN" dirty="0"/>
          </a:p>
          <a:p>
            <a:r>
              <a:rPr kumimoji="1" lang="zh-CN" altLang="en-US" dirty="0"/>
              <a:t>針對</a:t>
            </a:r>
            <a:r>
              <a:rPr kumimoji="1" lang="en-US" altLang="zh-CN" dirty="0" err="1"/>
              <a:t>Pid</a:t>
            </a:r>
            <a:r>
              <a:rPr kumimoji="1" lang="zh-CN" altLang="en-US" dirty="0"/>
              <a:t>的某些特征特別分析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706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F547-72A6-4B2A-B7F2-C2E3376E6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Mastering the game of Go with deep neural networks and tree search</a:t>
            </a:r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8847-F66D-471C-BF78-780C4CBED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0" y="4371975"/>
            <a:ext cx="4114800" cy="1047750"/>
          </a:xfrm>
        </p:spPr>
        <p:txBody>
          <a:bodyPr/>
          <a:lstStyle/>
          <a:p>
            <a:pPr algn="l"/>
            <a:r>
              <a:rPr lang="en-US" altLang="zh-CN" dirty="0"/>
              <a:t>M10715809 CHOI HYUNMIN </a:t>
            </a:r>
          </a:p>
          <a:p>
            <a:pPr algn="l"/>
            <a:r>
              <a:rPr lang="en-US" altLang="zh-CN" dirty="0"/>
              <a:t>M10715812 </a:t>
            </a:r>
            <a:r>
              <a:rPr lang="zh-CN" altLang="en-US" dirty="0"/>
              <a:t>張天佑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400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6557-E78C-4527-9449-35967D39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05EA9-8F9C-4AFF-9139-9DF29092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new approach with ‘value’ and ‘policy’ networks</a:t>
            </a:r>
            <a:r>
              <a:rPr lang="zh-CN" altLang="en-US" dirty="0"/>
              <a:t> </a:t>
            </a:r>
            <a:r>
              <a:rPr lang="en-US" altLang="zh-CN" dirty="0"/>
              <a:t>trained by a novel combination of supervised and reinforcement learning </a:t>
            </a:r>
          </a:p>
          <a:p>
            <a:endParaRPr lang="en-US" altLang="zh-CN" dirty="0"/>
          </a:p>
          <a:p>
            <a:r>
              <a:rPr lang="en-US" altLang="zh-CN" dirty="0"/>
              <a:t>Simulate random games with Monte </a:t>
            </a:r>
            <a:r>
              <a:rPr lang="en-US" altLang="zh-CN" dirty="0" err="1"/>
              <a:t>Varlo</a:t>
            </a:r>
            <a:r>
              <a:rPr lang="en-US" altLang="zh-CN" dirty="0"/>
              <a:t> tree search without any lookahead search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Good results the AlphaGo achieved</a:t>
            </a:r>
          </a:p>
        </p:txBody>
      </p:sp>
    </p:spTree>
    <p:extLst>
      <p:ext uri="{BB962C8B-B14F-4D97-AF65-F5344CB8AC3E}">
        <p14:creationId xmlns:p14="http://schemas.microsoft.com/office/powerpoint/2010/main" val="1556436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AC8E-83E6-4DE2-91B7-CC61AF9D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problem with </a:t>
            </a:r>
            <a:r>
              <a:rPr lang="en-US" altLang="zh-CN" dirty="0" err="1"/>
              <a:t>tranditional</a:t>
            </a:r>
            <a:r>
              <a:rPr lang="en-US" altLang="zh-CN" dirty="0"/>
              <a:t> method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D66C4-D7CB-4061-9C05-0E8977F0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optimal value function of perfect information is infeasible with exhaustive search</a:t>
            </a:r>
          </a:p>
          <a:p>
            <a:r>
              <a:rPr lang="en-US" altLang="zh-CN" dirty="0"/>
              <a:t>Two general principles:</a:t>
            </a:r>
          </a:p>
          <a:p>
            <a:pPr lvl="1"/>
            <a:r>
              <a:rPr lang="en-US" altLang="zh-CN" dirty="0"/>
              <a:t>Reduce depth of the search by position evaluation</a:t>
            </a:r>
          </a:p>
          <a:p>
            <a:pPr lvl="1"/>
            <a:r>
              <a:rPr lang="en-US" altLang="zh-CN" dirty="0"/>
              <a:t>Reduce breadth by </a:t>
            </a:r>
            <a:r>
              <a:rPr lang="en-US" altLang="zh-CN" dirty="0" err="1"/>
              <a:t>smapling</a:t>
            </a:r>
            <a:r>
              <a:rPr lang="en-US" altLang="zh-CN" dirty="0"/>
              <a:t> actions from a probability 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999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0CBC-45D5-4577-8DBF-390687FC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tree search(MCTS)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3F69-7172-4835-B3DD-35DD45484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 more simulations executed, the search tree grows larger and the relevant values become more accurate</a:t>
            </a:r>
          </a:p>
          <a:p>
            <a:r>
              <a:rPr lang="en-US" altLang="zh-CN" dirty="0"/>
              <a:t>Policy is also improved over time</a:t>
            </a:r>
          </a:p>
          <a:p>
            <a:r>
              <a:rPr lang="en-US" altLang="zh-CN" dirty="0" err="1"/>
              <a:t>Hightest</a:t>
            </a:r>
            <a:r>
              <a:rPr lang="en-US" altLang="zh-CN" dirty="0"/>
              <a:t> value subtree will be </a:t>
            </a:r>
            <a:r>
              <a:rPr lang="en-US" altLang="zh-CN" dirty="0" err="1"/>
              <a:t>chosed</a:t>
            </a:r>
            <a:r>
              <a:rPr lang="en-US" altLang="zh-CN" dirty="0"/>
              <a:t> and allowed to expansion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92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數據說明部分可以概述以下幾點：</a:t>
            </a:r>
            <a:endParaRPr kumimoji="1" lang="en-US" altLang="zh-CN" dirty="0"/>
          </a:p>
          <a:p>
            <a:r>
              <a:rPr kumimoji="1" lang="zh-CN" altLang="en-US" dirty="0"/>
              <a:t>查詢記錄，代表百度地圖上用戶的一條路線的搜索，由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PID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timestamp</a:t>
            </a:r>
            <a:r>
              <a:rPr kumimoji="1" lang="zh-CN" altLang="en-US" dirty="0"/>
              <a:t>，坐標構成，所有坐標形式為</a:t>
            </a:r>
            <a:r>
              <a:rPr kumimoji="1" lang="en-US" altLang="zh-CN" dirty="0"/>
              <a:t>WGS84</a:t>
            </a:r>
            <a:endParaRPr kumimoji="1" lang="en-US" altLang="zh-TW" dirty="0"/>
          </a:p>
          <a:p>
            <a:r>
              <a:rPr kumimoji="1" lang="zh-CN" altLang="en-US" dirty="0"/>
              <a:t>顯示記錄，展現給供用戶現實的可行路徑。每個記錄由</a:t>
            </a:r>
            <a:r>
              <a:rPr kumimoji="1" lang="en-US" altLang="zh-CN" dirty="0"/>
              <a:t>SID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timestamp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route_plan</a:t>
            </a:r>
            <a:r>
              <a:rPr kumimoji="1" lang="zh-CN" altLang="en-US" dirty="0"/>
              <a:t>組成</a:t>
            </a:r>
            <a:endParaRPr kumimoji="1" lang="en-US" altLang="zh-TW" dirty="0"/>
          </a:p>
          <a:p>
            <a:r>
              <a:rPr kumimoji="1" lang="en-US" altLang="zh-CN" dirty="0"/>
              <a:t>Click</a:t>
            </a:r>
            <a:r>
              <a:rPr kumimoji="1" lang="zh-CN" altLang="en-US" dirty="0"/>
              <a:t>記錄，表示用戶對不同</a:t>
            </a:r>
            <a:r>
              <a:rPr kumimoji="1" lang="en-US" altLang="zh-CN" dirty="0"/>
              <a:t>plan</a:t>
            </a:r>
            <a:r>
              <a:rPr kumimoji="1" lang="zh-CN" altLang="en-US" dirty="0"/>
              <a:t>的決定，該數據只有用戶第一次</a:t>
            </a:r>
            <a:r>
              <a:rPr kumimoji="1" lang="en-US" altLang="zh-CN" dirty="0"/>
              <a:t>click</a:t>
            </a:r>
            <a:r>
              <a:rPr kumimoji="1" lang="zh-CN" altLang="en-US" dirty="0"/>
              <a:t>記錄</a:t>
            </a:r>
            <a:endParaRPr kumimoji="1" lang="en-US" altLang="zh-TW" dirty="0"/>
          </a:p>
          <a:p>
            <a:r>
              <a:rPr kumimoji="1" lang="zh-CN" altLang="en-US" dirty="0"/>
              <a:t>用戶屬性數據，反應用戶個人偏好，其中，某些屬性會對交通模式起到決定性作用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40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36645-1D68-1547-A4FE-111632B9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tree search(MCTS)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2CFBB-A6CF-1944-B6D6-754150EE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7EE7CB-515C-AA40-8F14-970D2AEB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539716" cy="41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4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65AA5-B736-B647-9DC6-EF564896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2F3C8C8-93E2-5540-9414-5DB8C1915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860300" cy="4401768"/>
          </a:xfrm>
        </p:spPr>
      </p:pic>
    </p:spTree>
    <p:extLst>
      <p:ext uri="{BB962C8B-B14F-4D97-AF65-F5344CB8AC3E}">
        <p14:creationId xmlns:p14="http://schemas.microsoft.com/office/powerpoint/2010/main" val="1473624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Supervised learning of policy networks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prior work has been limited to shallow policies or value functions based on a linear combination of input features</a:t>
            </a:r>
          </a:p>
          <a:p>
            <a:r>
              <a:rPr lang="en" altLang="zh-CN" dirty="0"/>
              <a:t>propose a CNN architecture to solve the problem of turning linear into nonlinear</a:t>
            </a:r>
          </a:p>
          <a:p>
            <a:r>
              <a:rPr lang="en" altLang="zh-CN" dirty="0"/>
              <a:t>pass in the board position as a 19 × 19 image and use convolutional layers to construct a representation of the position </a:t>
            </a:r>
          </a:p>
          <a:p>
            <a:r>
              <a:rPr lang="en" altLang="zh-CN" dirty="0"/>
              <a:t>The advantage of doing this is 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en" altLang="zh-CN" dirty="0"/>
              <a:t> use these neural</a:t>
            </a:r>
            <a:r>
              <a:rPr lang="zh-CN" altLang="en-US" dirty="0"/>
              <a:t> </a:t>
            </a:r>
            <a:r>
              <a:rPr lang="en" altLang="zh-CN" dirty="0"/>
              <a:t>to reduce the effective depth and breadth of the search tree </a:t>
            </a:r>
          </a:p>
          <a:p>
            <a:pPr marL="0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1743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Supervised learning of policy networks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evaluating positions using a value network, and sampling actions using a policy network </a:t>
            </a:r>
          </a:p>
          <a:p>
            <a:pPr marL="0" indent="0">
              <a:buNone/>
            </a:pP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7A7A4E-6113-1B43-BFF9-37EE7888F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679406"/>
            <a:ext cx="5904760" cy="34975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B7926-C8DF-1D4F-BDEC-DEAB40755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61" y="2392326"/>
            <a:ext cx="4817682" cy="44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4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Reinforcement learning of policy networks </a:t>
            </a:r>
            <a:endParaRPr lang="e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We trained a 13-layer policy network, which we call the SL policy network, from 30 million positions from the KGS Go Server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3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Searching with policy and value networks 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3DD4D1-9D18-EB4B-98DC-A9717A79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292316" cy="35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08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D25B1-2D2C-224C-9F6E-939057FA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Discussion </a:t>
            </a:r>
            <a:endParaRPr lang="e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206D36-317A-3E4B-9B5F-CF0BCF512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 Go program, based on a combination of deep neural networks and tree search</a:t>
            </a:r>
          </a:p>
          <a:p>
            <a:pPr marL="0" indent="0">
              <a:buNone/>
            </a:pP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098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F547-72A6-4B2A-B7F2-C2E3376E6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921" y="802298"/>
            <a:ext cx="9735671" cy="2541431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Mastering the game of Go without human knowledge </a:t>
            </a:r>
            <a:endParaRPr lang="zh-CN" alt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8847-F66D-471C-BF78-780C4CBED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0" y="4371975"/>
            <a:ext cx="4114800" cy="1047750"/>
          </a:xfrm>
        </p:spPr>
        <p:txBody>
          <a:bodyPr/>
          <a:lstStyle/>
          <a:p>
            <a:pPr algn="l"/>
            <a:r>
              <a:rPr lang="en-US" altLang="zh-CN" dirty="0"/>
              <a:t>M10715809 CHOI HYUNMIN </a:t>
            </a:r>
          </a:p>
          <a:p>
            <a:pPr algn="l"/>
            <a:r>
              <a:rPr lang="en-US" altLang="zh-CN" dirty="0"/>
              <a:t>M10715812 </a:t>
            </a:r>
            <a:r>
              <a:rPr lang="zh-CN" altLang="en-US" dirty="0"/>
              <a:t>張天佑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068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DF8B-B960-4024-AEAE-F21238F7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Reinforcement learning in AlphaGo Zero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FD39-06DA-43A6-BD1C-4EBB6D8A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 the neural network combines the roles of both policy network and value network into a single architecture</a:t>
            </a:r>
          </a:p>
          <a:p>
            <a:r>
              <a:rPr lang="en-US" altLang="zh-CN" sz="2800" dirty="0"/>
              <a:t>the neural network in AlphaGo Zero is trained from games of self-play by a novel reinforcement learning algorithm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6359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AE4D-C434-429B-82BA-4256DF06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2F0A-3813-452D-8FFC-7CC2AC6B4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B27CB-603C-475F-9B90-47C0A23A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676" y="822380"/>
            <a:ext cx="5196647" cy="464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5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查詢數據</a:t>
            </a:r>
            <a:endParaRPr kumimoji="1" lang="en-US" altLang="zh-CN" dirty="0"/>
          </a:p>
          <a:p>
            <a:r>
              <a:rPr kumimoji="1" lang="en-US" altLang="zh-CN" dirty="0"/>
              <a:t>Int64, object*3, float</a:t>
            </a:r>
          </a:p>
          <a:p>
            <a:r>
              <a:rPr kumimoji="1" lang="zh-CN" altLang="en-US" dirty="0"/>
              <a:t>數據</a:t>
            </a:r>
            <a:r>
              <a:rPr kumimoji="1" lang="en-US" altLang="zh-CN" dirty="0"/>
              <a:t>500000</a:t>
            </a:r>
            <a:r>
              <a:rPr kumimoji="1" lang="zh-CN" altLang="en-US" dirty="0"/>
              <a:t>條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058D-33F6-495E-85BC-A40A4247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879" y="2151645"/>
            <a:ext cx="47529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B554-9FFA-406A-BA84-C9473B96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learned by AlphaGo Zero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C5B3E-592B-4183-837E-65E8F8A63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AlphaGo Zero discovered a remarkable level of Go knowledge during its </a:t>
            </a:r>
            <a:r>
              <a:rPr lang="en-US" altLang="zh-CN" dirty="0" err="1"/>
              <a:t>self­play</a:t>
            </a:r>
            <a:r>
              <a:rPr lang="en-US" altLang="zh-CN" dirty="0"/>
              <a:t> training process</a:t>
            </a:r>
          </a:p>
          <a:p>
            <a:r>
              <a:rPr lang="en-US" altLang="zh-CN" dirty="0"/>
              <a:t>Randomly initialize the network(policy ,value share same network)</a:t>
            </a:r>
          </a:p>
          <a:p>
            <a:r>
              <a:rPr lang="en-US" altLang="zh-CN" dirty="0"/>
              <a:t>Decide on the movement of the network based on MCTS</a:t>
            </a:r>
          </a:p>
          <a:p>
            <a:r>
              <a:rPr lang="en-US" altLang="zh-CN" dirty="0"/>
              <a:t>Guide the iteration of the network params based on state value and MCTS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305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4DEE-A0C7-4797-9B8D-271F5BDE6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9F324-2934-45F1-BD63-2F251793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essence of Go is the solution search problem of finite space</a:t>
            </a:r>
          </a:p>
          <a:p>
            <a:r>
              <a:rPr lang="en-US" altLang="zh-CN" dirty="0"/>
              <a:t>Go is a very deterministic question ,the definition of winning or losing is clear</a:t>
            </a:r>
          </a:p>
          <a:p>
            <a:r>
              <a:rPr lang="en-US" altLang="zh-CN" dirty="0"/>
              <a:t>No other factor affect the game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98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查詢數據</a:t>
            </a:r>
            <a:endParaRPr kumimoji="1" lang="en-US" altLang="zh-CN" dirty="0"/>
          </a:p>
          <a:p>
            <a:r>
              <a:rPr kumimoji="1" lang="en-US" altLang="zh-CN" dirty="0" err="1"/>
              <a:t>Pid</a:t>
            </a:r>
            <a:r>
              <a:rPr kumimoji="1" lang="zh-CN" altLang="en-US" dirty="0"/>
              <a:t>數據缺失嚴重</a:t>
            </a:r>
            <a:endParaRPr kumimoji="1" lang="en-US" altLang="zh-CN" dirty="0"/>
          </a:p>
          <a:p>
            <a:r>
              <a:rPr kumimoji="1" lang="en-US" altLang="zh-CN" dirty="0"/>
              <a:t>Sid</a:t>
            </a:r>
            <a:r>
              <a:rPr kumimoji="1" lang="zh-CN" altLang="en-US" dirty="0"/>
              <a:t>擁有唯一性</a:t>
            </a:r>
            <a:endParaRPr kumimoji="1" lang="en-US" altLang="zh-CN" dirty="0"/>
          </a:p>
          <a:p>
            <a:r>
              <a:rPr kumimoji="1" lang="en-US" altLang="zh-CN" dirty="0" err="1"/>
              <a:t>Pid</a:t>
            </a:r>
            <a:r>
              <a:rPr kumimoji="1" lang="zh-CN" altLang="en-US" dirty="0"/>
              <a:t>較高的重複率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30306-36FF-41B2-BBDC-EA2A41E1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33" y="2015732"/>
            <a:ext cx="2362200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8244D-A32E-45BC-A2AB-A941C651B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633" y="3847570"/>
            <a:ext cx="22288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4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Train_plans</a:t>
            </a:r>
            <a:r>
              <a:rPr kumimoji="1" lang="zh-CN" altLang="en-US" dirty="0"/>
              <a:t>數據</a:t>
            </a:r>
            <a:endParaRPr kumimoji="1" lang="en-US" altLang="zh-CN" dirty="0"/>
          </a:p>
          <a:p>
            <a:r>
              <a:rPr kumimoji="1" lang="en-US" altLang="zh-CN" dirty="0"/>
              <a:t>Sid session id</a:t>
            </a:r>
          </a:p>
          <a:p>
            <a:r>
              <a:rPr kumimoji="1" lang="en-US" altLang="zh-CN" dirty="0" err="1"/>
              <a:t>Plan_time</a:t>
            </a:r>
            <a:r>
              <a:rPr kumimoji="1" lang="en-US" altLang="zh-CN" dirty="0"/>
              <a:t> : timestamp</a:t>
            </a:r>
          </a:p>
          <a:p>
            <a:r>
              <a:rPr kumimoji="1" lang="en-US" altLang="zh-CN" dirty="0" err="1"/>
              <a:t>Route_plan</a:t>
            </a:r>
            <a:r>
              <a:rPr kumimoji="1" lang="en-US" altLang="zh-CN" dirty="0"/>
              <a:t>: </a:t>
            </a:r>
            <a:r>
              <a:rPr kumimoji="1" lang="zh-CN" altLang="en-US" dirty="0"/>
              <a:t>推薦不同路徑計劃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其中包括 距離，價格，出行方式，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估計達到時間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0B900-4611-435E-8085-E3594EE6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67" y="1853754"/>
            <a:ext cx="5551487" cy="37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86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Train_plans</a:t>
            </a:r>
            <a:r>
              <a:rPr kumimoji="1" lang="zh-CN" altLang="en-US" dirty="0"/>
              <a:t>數據</a:t>
            </a:r>
            <a:endParaRPr kumimoji="1" lang="en-US" altLang="zh-CN" dirty="0"/>
          </a:p>
          <a:p>
            <a:r>
              <a:rPr kumimoji="1" lang="en-US" altLang="zh-CN" dirty="0"/>
              <a:t>491054</a:t>
            </a:r>
            <a:r>
              <a:rPr kumimoji="1" lang="zh-CN" altLang="en-US" dirty="0"/>
              <a:t>筆數據</a:t>
            </a:r>
            <a:endParaRPr kumimoji="1" lang="en-US" altLang="zh-CN" dirty="0"/>
          </a:p>
          <a:p>
            <a:r>
              <a:rPr kumimoji="1" lang="en-US" altLang="zh-CN" dirty="0" err="1"/>
              <a:t>Route_plan</a:t>
            </a:r>
            <a:r>
              <a:rPr kumimoji="1" lang="en-US" altLang="zh-CN" dirty="0"/>
              <a:t>: </a:t>
            </a:r>
            <a:r>
              <a:rPr kumimoji="1" lang="zh-CN" altLang="en-US" dirty="0"/>
              <a:t>推薦不同路徑計劃其中包括 距離，價格，出行方式，估計達到時間</a:t>
            </a:r>
            <a:endParaRPr kumimoji="1" lang="en-US" altLang="zh-CN" dirty="0"/>
          </a:p>
          <a:p>
            <a:r>
              <a:rPr kumimoji="1" lang="zh-CN" altLang="en-US" dirty="0"/>
              <a:t>數據重複性不高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178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940754" cy="345061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Train_clicks</a:t>
            </a:r>
            <a:r>
              <a:rPr kumimoji="1" lang="zh-CN" altLang="en-US" dirty="0"/>
              <a:t>數據</a:t>
            </a:r>
            <a:endParaRPr kumimoji="1" lang="en-US" altLang="zh-CN" dirty="0"/>
          </a:p>
          <a:p>
            <a:r>
              <a:rPr kumimoji="1" lang="en-US" altLang="zh-CN" dirty="0"/>
              <a:t>453336</a:t>
            </a:r>
            <a:r>
              <a:rPr kumimoji="1" lang="zh-CN" altLang="en-US" dirty="0"/>
              <a:t>筆數據</a:t>
            </a:r>
            <a:endParaRPr kumimoji="1" lang="en-US" altLang="zh-CN" dirty="0"/>
          </a:p>
          <a:p>
            <a:r>
              <a:rPr kumimoji="1" lang="en-US" altLang="zh-CN" dirty="0"/>
              <a:t>Sid(int64), </a:t>
            </a:r>
            <a:r>
              <a:rPr kumimoji="1" lang="en-US" altLang="zh-CN" dirty="0" err="1"/>
              <a:t>click_time</a:t>
            </a:r>
            <a:r>
              <a:rPr kumimoji="1" lang="en-US" altLang="zh-CN" dirty="0"/>
              <a:t>(object), </a:t>
            </a:r>
            <a:r>
              <a:rPr kumimoji="1" lang="en-US" altLang="zh-CN" dirty="0" err="1"/>
              <a:t>click_mode</a:t>
            </a:r>
            <a:r>
              <a:rPr kumimoji="1" lang="en-US" altLang="zh-CN" dirty="0"/>
              <a:t>(int64)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AEB27-E34F-453C-91E6-27BA93F5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29" y="1920689"/>
            <a:ext cx="47339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4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940754" cy="345061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Train_clicks</a:t>
            </a:r>
            <a:r>
              <a:rPr kumimoji="1" lang="zh-CN" altLang="en-US" dirty="0"/>
              <a:t>數據</a:t>
            </a:r>
            <a:endParaRPr kumimoji="1" lang="en-US" altLang="zh-CN" dirty="0"/>
          </a:p>
          <a:p>
            <a:r>
              <a:rPr kumimoji="1" lang="zh-CN" altLang="en-US" dirty="0"/>
              <a:t>根據</a:t>
            </a:r>
            <a:r>
              <a:rPr kumimoji="1" lang="en-US" altLang="zh-CN" dirty="0"/>
              <a:t>mode </a:t>
            </a:r>
            <a:r>
              <a:rPr kumimoji="1" lang="zh-CN" altLang="en-US" dirty="0"/>
              <a:t>數量統計</a:t>
            </a:r>
            <a:endParaRPr kumimoji="1" lang="en-US" altLang="zh-CN" dirty="0"/>
          </a:p>
          <a:p>
            <a:r>
              <a:rPr kumimoji="1" lang="en-US" altLang="zh-CN" dirty="0"/>
              <a:t>Label</a:t>
            </a:r>
            <a:r>
              <a:rPr kumimoji="1" lang="zh-CN" altLang="en-US" dirty="0"/>
              <a:t>分佈不夠平均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349C5-F391-4E7E-A837-C7141E7B2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95" y="1853754"/>
            <a:ext cx="1746106" cy="42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34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470377" cy="345061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profile</a:t>
            </a:r>
            <a:r>
              <a:rPr kumimoji="1" lang="zh-CN" altLang="en-US" dirty="0"/>
              <a:t>數據</a:t>
            </a:r>
            <a:endParaRPr kumimoji="1" lang="en-US" altLang="zh-CN" dirty="0"/>
          </a:p>
          <a:p>
            <a:r>
              <a:rPr kumimoji="1" lang="en-US" altLang="zh-CN" dirty="0"/>
              <a:t>63090</a:t>
            </a:r>
            <a:r>
              <a:rPr kumimoji="1" lang="zh-CN" altLang="en-US" dirty="0"/>
              <a:t>筆記錄</a:t>
            </a:r>
            <a:endParaRPr kumimoji="1" lang="en-US" altLang="zh-CN" dirty="0"/>
          </a:p>
          <a:p>
            <a:r>
              <a:rPr kumimoji="1" lang="en-US" altLang="zh-CN" dirty="0"/>
              <a:t>66</a:t>
            </a:r>
            <a:r>
              <a:rPr kumimoji="1" lang="zh-CN" altLang="en-US" dirty="0"/>
              <a:t>種不同屬性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71-E769-40AE-8928-B905EE506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38" y="2209800"/>
            <a:ext cx="7587616" cy="26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1476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2673</TotalTime>
  <Words>1745</Words>
  <Application>Microsoft Macintosh PowerPoint</Application>
  <PresentationFormat>宽屏</PresentationFormat>
  <Paragraphs>157</Paragraphs>
  <Slides>31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新細明體</vt:lpstr>
      <vt:lpstr>Arial</vt:lpstr>
      <vt:lpstr>Gill Sans MT</vt:lpstr>
      <vt:lpstr>Gallery</vt:lpstr>
      <vt:lpstr>類神經網路期中報告</vt:lpstr>
      <vt:lpstr>Data介紹</vt:lpstr>
      <vt:lpstr>Data介紹</vt:lpstr>
      <vt:lpstr>Data介紹</vt:lpstr>
      <vt:lpstr>Data介紹</vt:lpstr>
      <vt:lpstr>Data介紹</vt:lpstr>
      <vt:lpstr>Data介紹</vt:lpstr>
      <vt:lpstr>Data介紹</vt:lpstr>
      <vt:lpstr>Data介紹</vt:lpstr>
      <vt:lpstr>Data介紹</vt:lpstr>
      <vt:lpstr>Data處理</vt:lpstr>
      <vt:lpstr>工作環境</vt:lpstr>
      <vt:lpstr>初期嘗試</vt:lpstr>
      <vt:lpstr>初期小結</vt:lpstr>
      <vt:lpstr>未來數據分析</vt:lpstr>
      <vt:lpstr>Mastering the game of Go with deep neural networks and tree search</vt:lpstr>
      <vt:lpstr>abstract</vt:lpstr>
      <vt:lpstr>The problem with tranditional method </vt:lpstr>
      <vt:lpstr>Monte Carlo tree search(MCTS)</vt:lpstr>
      <vt:lpstr>Monte Carlo tree search(MCTS)</vt:lpstr>
      <vt:lpstr>MCTS in Go game</vt:lpstr>
      <vt:lpstr>Supervised learning of policy networks </vt:lpstr>
      <vt:lpstr>Supervised learning of policy networks </vt:lpstr>
      <vt:lpstr>Reinforcement learning of policy networks </vt:lpstr>
      <vt:lpstr>Searching with policy and value networks </vt:lpstr>
      <vt:lpstr>Discussion </vt:lpstr>
      <vt:lpstr>Mastering the game of Go without human knowledge </vt:lpstr>
      <vt:lpstr>Reinforcement learning in AlphaGo Zero </vt:lpstr>
      <vt:lpstr>PowerPoint 演示文稿</vt:lpstr>
      <vt:lpstr>Knowledge learned by AlphaGo Zero </vt:lpstr>
      <vt:lpstr>Conclusion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天佑 张</dc:creator>
  <cp:lastModifiedBy>张天佑</cp:lastModifiedBy>
  <cp:revision>394</cp:revision>
  <dcterms:created xsi:type="dcterms:W3CDTF">2019-04-30T15:08:50Z</dcterms:created>
  <dcterms:modified xsi:type="dcterms:W3CDTF">2019-05-09T06:33:34Z</dcterms:modified>
</cp:coreProperties>
</file>